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sldIdLst>
    <p:sldId id="257" r:id="rId2"/>
    <p:sldId id="262" r:id="rId3"/>
    <p:sldId id="286" r:id="rId4"/>
    <p:sldId id="287" r:id="rId5"/>
    <p:sldId id="288" r:id="rId6"/>
    <p:sldId id="289" r:id="rId7"/>
    <p:sldId id="290" r:id="rId8"/>
    <p:sldId id="291" r:id="rId9"/>
    <p:sldId id="264" r:id="rId10"/>
    <p:sldId id="293" r:id="rId11"/>
    <p:sldId id="292" r:id="rId12"/>
    <p:sldId id="281" r:id="rId13"/>
  </p:sldIdLst>
  <p:sldSz cx="9144000" cy="6858000" type="screen4x3"/>
  <p:notesSz cx="6858000" cy="9144000"/>
  <p:defaultTextStyle>
    <a:defPPr>
      <a:defRPr lang="en-GB"/>
    </a:defPPr>
    <a:lvl1pPr algn="l" defTabSz="449263" rtl="0" fontAlgn="base">
      <a:lnSpc>
        <a:spcPct val="78000"/>
      </a:lnSpc>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Lucida Sans Unicode" pitchFamily="34" charset="0"/>
      </a:defRPr>
    </a:lvl1pPr>
    <a:lvl2pPr marL="457200" algn="l" defTabSz="449263" rtl="0" fontAlgn="base">
      <a:lnSpc>
        <a:spcPct val="78000"/>
      </a:lnSpc>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Lucida Sans Unicode" pitchFamily="34" charset="0"/>
      </a:defRPr>
    </a:lvl2pPr>
    <a:lvl3pPr marL="914400" algn="l" defTabSz="449263" rtl="0" fontAlgn="base">
      <a:lnSpc>
        <a:spcPct val="78000"/>
      </a:lnSpc>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Lucida Sans Unicode" pitchFamily="34" charset="0"/>
      </a:defRPr>
    </a:lvl3pPr>
    <a:lvl4pPr marL="1371600" algn="l" defTabSz="449263" rtl="0" fontAlgn="base">
      <a:lnSpc>
        <a:spcPct val="78000"/>
      </a:lnSpc>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Lucida Sans Unicode" pitchFamily="34" charset="0"/>
      </a:defRPr>
    </a:lvl4pPr>
    <a:lvl5pPr marL="1828800" algn="l" defTabSz="449263" rtl="0" fontAlgn="base">
      <a:lnSpc>
        <a:spcPct val="78000"/>
      </a:lnSpc>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Lucida Sans Unicode" pitchFamily="34" charset="0"/>
      </a:defRPr>
    </a:lvl5pPr>
    <a:lvl6pPr marL="2286000" algn="l" defTabSz="914400" rtl="0" eaLnBrk="1" latinLnBrk="0" hangingPunct="1">
      <a:defRPr sz="2400" kern="1200">
        <a:solidFill>
          <a:schemeClr val="bg1"/>
        </a:solidFill>
        <a:latin typeface="Times New Roman" pitchFamily="18" charset="0"/>
        <a:ea typeface="+mn-ea"/>
        <a:cs typeface="Lucida Sans Unicode" pitchFamily="34" charset="0"/>
      </a:defRPr>
    </a:lvl6pPr>
    <a:lvl7pPr marL="2743200" algn="l" defTabSz="914400" rtl="0" eaLnBrk="1" latinLnBrk="0" hangingPunct="1">
      <a:defRPr sz="2400" kern="1200">
        <a:solidFill>
          <a:schemeClr val="bg1"/>
        </a:solidFill>
        <a:latin typeface="Times New Roman" pitchFamily="18" charset="0"/>
        <a:ea typeface="+mn-ea"/>
        <a:cs typeface="Lucida Sans Unicode" pitchFamily="34" charset="0"/>
      </a:defRPr>
    </a:lvl7pPr>
    <a:lvl8pPr marL="3200400" algn="l" defTabSz="914400" rtl="0" eaLnBrk="1" latinLnBrk="0" hangingPunct="1">
      <a:defRPr sz="2400" kern="1200">
        <a:solidFill>
          <a:schemeClr val="bg1"/>
        </a:solidFill>
        <a:latin typeface="Times New Roman" pitchFamily="18" charset="0"/>
        <a:ea typeface="+mn-ea"/>
        <a:cs typeface="Lucida Sans Unicode" pitchFamily="34" charset="0"/>
      </a:defRPr>
    </a:lvl8pPr>
    <a:lvl9pPr marL="3657600" algn="l" defTabSz="914400" rtl="0" eaLnBrk="1" latinLnBrk="0" hangingPunct="1">
      <a:defRPr sz="2400" kern="1200">
        <a:solidFill>
          <a:schemeClr val="bg1"/>
        </a:solidFill>
        <a:latin typeface="Times New Roman" pitchFamily="18" charset="0"/>
        <a:ea typeface="+mn-ea"/>
        <a:cs typeface="Lucida Sans Unicode"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10" y="-9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endParaRPr lang="lt-LT"/>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lt-LT"/>
          </a:p>
        </p:txBody>
      </p:sp>
      <p:sp>
        <p:nvSpPr>
          <p:cNvPr id="2051" name="AutoShape 3"/>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lt-LT"/>
          </a:p>
        </p:txBody>
      </p:sp>
      <p:sp>
        <p:nvSpPr>
          <p:cNvPr id="2052" name="AutoShape 4"/>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lt-LT"/>
          </a:p>
        </p:txBody>
      </p:sp>
      <p:sp>
        <p:nvSpPr>
          <p:cNvPr id="2053" name="Rectangle 5"/>
          <p:cNvSpPr>
            <a:spLocks noGrp="1" noRot="1" noChangeAspect="1" noChangeArrowheads="1"/>
          </p:cNvSpPr>
          <p:nvPr>
            <p:ph type="sldImg"/>
          </p:nvPr>
        </p:nvSpPr>
        <p:spPr bwMode="auto">
          <a:xfrm>
            <a:off x="0" y="-12671425"/>
            <a:ext cx="0" cy="26727150"/>
          </a:xfrm>
          <a:prstGeom prst="rect">
            <a:avLst/>
          </a:prstGeom>
          <a:noFill/>
          <a:ln w="9525">
            <a:noFill/>
            <a:round/>
            <a:headEnd/>
            <a:tailEnd/>
          </a:ln>
          <a:effectLst/>
        </p:spPr>
      </p:sp>
      <p:sp>
        <p:nvSpPr>
          <p:cNvPr id="2054" name="Rectangle 6"/>
          <p:cNvSpPr>
            <a:spLocks noGrp="1" noChangeArrowheads="1"/>
          </p:cNvSpPr>
          <p:nvPr>
            <p:ph type="body"/>
          </p:nvPr>
        </p:nvSpPr>
        <p:spPr bwMode="auto">
          <a:xfrm>
            <a:off x="685800" y="4343400"/>
            <a:ext cx="5478463" cy="41132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smtClean="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lt-LT"/>
          </a:p>
        </p:txBody>
      </p:sp>
      <p:sp>
        <p:nvSpPr>
          <p:cNvPr id="27650" name="Rectangle 2"/>
          <p:cNvSpPr txBox="1">
            <a:spLocks noGrp="1" noChangeArrowheads="1"/>
          </p:cNvSpPr>
          <p:nvPr>
            <p:ph type="body"/>
          </p:nvPr>
        </p:nvSpPr>
        <p:spPr bwMode="auto">
          <a:xfrm>
            <a:off x="685800" y="4343400"/>
            <a:ext cx="548005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lt-LT"/>
          </a:p>
        </p:txBody>
      </p:sp>
      <p:sp>
        <p:nvSpPr>
          <p:cNvPr id="32770" name="Rectangle 2"/>
          <p:cNvSpPr txBox="1">
            <a:spLocks noGrp="1" noChangeArrowheads="1"/>
          </p:cNvSpPr>
          <p:nvPr>
            <p:ph type="body"/>
          </p:nvPr>
        </p:nvSpPr>
        <p:spPr bwMode="auto">
          <a:xfrm>
            <a:off x="685800" y="4343400"/>
            <a:ext cx="548005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a:effectLst/>
        </p:spPr>
        <p:txBody>
          <a:bodyPr wrap="none" anchor="ctr"/>
          <a:lstStyle/>
          <a:p>
            <a:endParaRPr lang="lt-LT"/>
          </a:p>
        </p:txBody>
      </p:sp>
      <p:sp>
        <p:nvSpPr>
          <p:cNvPr id="34818" name="Rectangle 2"/>
          <p:cNvSpPr txBox="1">
            <a:spLocks noGrp="1" noChangeArrowheads="1"/>
          </p:cNvSpPr>
          <p:nvPr>
            <p:ph type="body"/>
          </p:nvPr>
        </p:nvSpPr>
        <p:spPr bwMode="auto">
          <a:xfrm>
            <a:off x="685800" y="4343400"/>
            <a:ext cx="5480050" cy="4114800"/>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lt-LT"/>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6E0AC511-C5CA-41A4-B748-9EB65E8A1824}"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CE1412DB-B375-4A62-BD4F-DE487F3EB3F8}"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0338" y="609600"/>
            <a:ext cx="1939925" cy="5484813"/>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685800" y="609600"/>
            <a:ext cx="5672138" cy="5484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347EFF93-0F8D-4B2B-9657-50129D3281C7}"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64463" cy="1141413"/>
          </a:xfrm>
        </p:spPr>
        <p:txBody>
          <a:bodyPr/>
          <a:lstStyle/>
          <a:p>
            <a:r>
              <a:rPr lang="en-US" smtClean="0"/>
              <a:t>Click to edit Master title style</a:t>
            </a:r>
            <a:endParaRPr lang="lt-LT"/>
          </a:p>
        </p:txBody>
      </p:sp>
      <p:sp>
        <p:nvSpPr>
          <p:cNvPr id="3" name="ClipArt Placeholder 2"/>
          <p:cNvSpPr>
            <a:spLocks noGrp="1"/>
          </p:cNvSpPr>
          <p:nvPr>
            <p:ph type="clipArt" sz="half" idx="1"/>
          </p:nvPr>
        </p:nvSpPr>
        <p:spPr>
          <a:xfrm>
            <a:off x="685800" y="1981200"/>
            <a:ext cx="3805238" cy="4113213"/>
          </a:xfrm>
        </p:spPr>
        <p:txBody>
          <a:bodyPr/>
          <a:lstStyle/>
          <a:p>
            <a:endParaRPr lang="lt-LT"/>
          </a:p>
        </p:txBody>
      </p:sp>
      <p:sp>
        <p:nvSpPr>
          <p:cNvPr id="4" name="Text Placeholder 3"/>
          <p:cNvSpPr>
            <a:spLocks noGrp="1"/>
          </p:cNvSpPr>
          <p:nvPr>
            <p:ph type="body" sz="half" idx="2"/>
          </p:nvPr>
        </p:nvSpPr>
        <p:spPr>
          <a:xfrm>
            <a:off x="4643438" y="1981200"/>
            <a:ext cx="3806825" cy="4113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p:cNvSpPr>
          <p:nvPr>
            <p:ph type="dt" idx="10"/>
          </p:nvPr>
        </p:nvSpPr>
        <p:spPr>
          <a:xfrm>
            <a:off x="685800" y="6248400"/>
            <a:ext cx="1897063" cy="449263"/>
          </a:xfrm>
        </p:spPr>
        <p:txBody>
          <a:bodyPr/>
          <a:lstStyle>
            <a:lvl1pPr>
              <a:defRPr/>
            </a:lvl1pPr>
          </a:lstStyle>
          <a:p>
            <a:endParaRPr lang="en-GB"/>
          </a:p>
        </p:txBody>
      </p:sp>
      <p:sp>
        <p:nvSpPr>
          <p:cNvPr id="6" name="Footer Placeholder 5"/>
          <p:cNvSpPr>
            <a:spLocks noGrp="1"/>
          </p:cNvSpPr>
          <p:nvPr>
            <p:ph type="ftr" idx="11"/>
          </p:nvPr>
        </p:nvSpPr>
        <p:spPr>
          <a:xfrm>
            <a:off x="3124200" y="6248400"/>
            <a:ext cx="2887663" cy="449263"/>
          </a:xfrm>
        </p:spPr>
        <p:txBody>
          <a:bodyPr/>
          <a:lstStyle>
            <a:lvl1pPr>
              <a:defRPr/>
            </a:lvl1pPr>
          </a:lstStyle>
          <a:p>
            <a:endParaRPr lang="en-GB"/>
          </a:p>
        </p:txBody>
      </p:sp>
      <p:sp>
        <p:nvSpPr>
          <p:cNvPr id="7" name="Slide Number Placeholder 6"/>
          <p:cNvSpPr>
            <a:spLocks noGrp="1"/>
          </p:cNvSpPr>
          <p:nvPr>
            <p:ph type="sldNum" idx="12"/>
          </p:nvPr>
        </p:nvSpPr>
        <p:spPr>
          <a:xfrm>
            <a:off x="6553200" y="6248400"/>
            <a:ext cx="1897063" cy="449263"/>
          </a:xfrm>
        </p:spPr>
        <p:txBody>
          <a:bodyPr/>
          <a:lstStyle>
            <a:lvl1pPr>
              <a:defRPr/>
            </a:lvl1pPr>
          </a:lstStyle>
          <a:p>
            <a:fld id="{F2A89FAE-45E9-41D5-86C3-C3AAFC94F084}"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0EB84F93-AC99-4923-83FC-2FA967493EF1}"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957C1DF7-A0A2-4824-826D-04AD7B0340A1}"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685800" y="1981200"/>
            <a:ext cx="3805238"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3438" y="1981200"/>
            <a:ext cx="3806825"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GB"/>
          </a:p>
        </p:txBody>
      </p:sp>
      <p:sp>
        <p:nvSpPr>
          <p:cNvPr id="7" name="Slide Number Placeholder 6"/>
          <p:cNvSpPr>
            <a:spLocks noGrp="1"/>
          </p:cNvSpPr>
          <p:nvPr>
            <p:ph type="sldNum" idx="12"/>
          </p:nvPr>
        </p:nvSpPr>
        <p:spPr/>
        <p:txBody>
          <a:bodyPr/>
          <a:lstStyle>
            <a:lvl1pPr>
              <a:defRPr/>
            </a:lvl1pPr>
          </a:lstStyle>
          <a:p>
            <a:fld id="{2D025A85-0599-4F51-8721-16F523263914}"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6"/>
          <p:cNvSpPr>
            <a:spLocks noGrp="1"/>
          </p:cNvSpPr>
          <p:nvPr>
            <p:ph type="dt" idx="10"/>
          </p:nvPr>
        </p:nvSpPr>
        <p:spPr/>
        <p:txBody>
          <a:bodyPr/>
          <a:lstStyle>
            <a:lvl1pPr>
              <a:defRPr/>
            </a:lvl1pPr>
          </a:lstStyle>
          <a:p>
            <a:endParaRPr lang="en-GB"/>
          </a:p>
        </p:txBody>
      </p:sp>
      <p:sp>
        <p:nvSpPr>
          <p:cNvPr id="8" name="Footer Placeholder 7"/>
          <p:cNvSpPr>
            <a:spLocks noGrp="1"/>
          </p:cNvSpPr>
          <p:nvPr>
            <p:ph type="ftr" idx="11"/>
          </p:nvPr>
        </p:nvSpPr>
        <p:spPr/>
        <p:txBody>
          <a:bodyPr/>
          <a:lstStyle>
            <a:lvl1pPr>
              <a:defRPr/>
            </a:lvl1pPr>
          </a:lstStyle>
          <a:p>
            <a:endParaRPr lang="en-GB"/>
          </a:p>
        </p:txBody>
      </p:sp>
      <p:sp>
        <p:nvSpPr>
          <p:cNvPr id="9" name="Slide Number Placeholder 8"/>
          <p:cNvSpPr>
            <a:spLocks noGrp="1"/>
          </p:cNvSpPr>
          <p:nvPr>
            <p:ph type="sldNum" idx="12"/>
          </p:nvPr>
        </p:nvSpPr>
        <p:spPr/>
        <p:txBody>
          <a:bodyPr/>
          <a:lstStyle>
            <a:lvl1pPr>
              <a:defRPr/>
            </a:lvl1pPr>
          </a:lstStyle>
          <a:p>
            <a:fld id="{797AAC9B-2958-4612-98BF-64D5E64E4E64}"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2"/>
          <p:cNvSpPr>
            <a:spLocks noGrp="1"/>
          </p:cNvSpPr>
          <p:nvPr>
            <p:ph type="dt" idx="10"/>
          </p:nvPr>
        </p:nvSpPr>
        <p:spPr/>
        <p:txBody>
          <a:bodyPr/>
          <a:lstStyle>
            <a:lvl1pPr>
              <a:defRPr/>
            </a:lvl1pPr>
          </a:lstStyle>
          <a:p>
            <a:endParaRPr lang="en-GB"/>
          </a:p>
        </p:txBody>
      </p:sp>
      <p:sp>
        <p:nvSpPr>
          <p:cNvPr id="4" name="Footer Placeholder 3"/>
          <p:cNvSpPr>
            <a:spLocks noGrp="1"/>
          </p:cNvSpPr>
          <p:nvPr>
            <p:ph type="ftr" idx="11"/>
          </p:nvPr>
        </p:nvSpPr>
        <p:spPr/>
        <p:txBody>
          <a:bodyPr/>
          <a:lstStyle>
            <a:lvl1pPr>
              <a:defRPr/>
            </a:lvl1pPr>
          </a:lstStyle>
          <a:p>
            <a:endParaRPr lang="en-GB"/>
          </a:p>
        </p:txBody>
      </p:sp>
      <p:sp>
        <p:nvSpPr>
          <p:cNvPr id="5" name="Slide Number Placeholder 4"/>
          <p:cNvSpPr>
            <a:spLocks noGrp="1"/>
          </p:cNvSpPr>
          <p:nvPr>
            <p:ph type="sldNum" idx="12"/>
          </p:nvPr>
        </p:nvSpPr>
        <p:spPr/>
        <p:txBody>
          <a:bodyPr/>
          <a:lstStyle>
            <a:lvl1pPr>
              <a:defRPr/>
            </a:lvl1pPr>
          </a:lstStyle>
          <a:p>
            <a:fld id="{1EDA132C-D898-42E1-BD00-B0BC95D33C16}"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GB"/>
          </a:p>
        </p:txBody>
      </p:sp>
      <p:sp>
        <p:nvSpPr>
          <p:cNvPr id="3" name="Footer Placeholder 2"/>
          <p:cNvSpPr>
            <a:spLocks noGrp="1"/>
          </p:cNvSpPr>
          <p:nvPr>
            <p:ph type="ftr" idx="11"/>
          </p:nvPr>
        </p:nvSpPr>
        <p:spPr/>
        <p:txBody>
          <a:bodyPr/>
          <a:lstStyle>
            <a:lvl1pPr>
              <a:defRPr/>
            </a:lvl1pPr>
          </a:lstStyle>
          <a:p>
            <a:endParaRPr lang="en-GB"/>
          </a:p>
        </p:txBody>
      </p:sp>
      <p:sp>
        <p:nvSpPr>
          <p:cNvPr id="4" name="Slide Number Placeholder 3"/>
          <p:cNvSpPr>
            <a:spLocks noGrp="1"/>
          </p:cNvSpPr>
          <p:nvPr>
            <p:ph type="sldNum" idx="12"/>
          </p:nvPr>
        </p:nvSpPr>
        <p:spPr/>
        <p:txBody>
          <a:bodyPr/>
          <a:lstStyle>
            <a:lvl1pPr>
              <a:defRPr/>
            </a:lvl1pPr>
          </a:lstStyle>
          <a:p>
            <a:fld id="{C0FC0265-7EBD-4132-88BF-9022B2B05AF9}"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GB"/>
          </a:p>
        </p:txBody>
      </p:sp>
      <p:sp>
        <p:nvSpPr>
          <p:cNvPr id="7" name="Slide Number Placeholder 6"/>
          <p:cNvSpPr>
            <a:spLocks noGrp="1"/>
          </p:cNvSpPr>
          <p:nvPr>
            <p:ph type="sldNum" idx="12"/>
          </p:nvPr>
        </p:nvSpPr>
        <p:spPr/>
        <p:txBody>
          <a:bodyPr/>
          <a:lstStyle>
            <a:lvl1pPr>
              <a:defRPr/>
            </a:lvl1pPr>
          </a:lstStyle>
          <a:p>
            <a:fld id="{EB3342E4-E9B4-4D0C-91A3-90503DD5626A}"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GB"/>
          </a:p>
        </p:txBody>
      </p:sp>
      <p:sp>
        <p:nvSpPr>
          <p:cNvPr id="7" name="Slide Number Placeholder 6"/>
          <p:cNvSpPr>
            <a:spLocks noGrp="1"/>
          </p:cNvSpPr>
          <p:nvPr>
            <p:ph type="sldNum" idx="12"/>
          </p:nvPr>
        </p:nvSpPr>
        <p:spPr/>
        <p:txBody>
          <a:bodyPr/>
          <a:lstStyle>
            <a:lvl1pPr>
              <a:defRPr/>
            </a:lvl1pPr>
          </a:lstStyle>
          <a:p>
            <a:fld id="{5811D0F1-F1D6-4E24-8674-DCDB0942E829}"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09600"/>
            <a:ext cx="7764463" cy="114141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Pavadinimas</a:t>
            </a:r>
          </a:p>
        </p:txBody>
      </p:sp>
      <p:sp>
        <p:nvSpPr>
          <p:cNvPr id="1026" name="Rectangle 2"/>
          <p:cNvSpPr>
            <a:spLocks noGrp="1" noChangeArrowheads="1"/>
          </p:cNvSpPr>
          <p:nvPr>
            <p:ph type="body" idx="1"/>
          </p:nvPr>
        </p:nvSpPr>
        <p:spPr bwMode="auto">
          <a:xfrm>
            <a:off x="685800" y="1981200"/>
            <a:ext cx="7764463"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Pirmas struktūros lygis</a:t>
            </a:r>
          </a:p>
          <a:p>
            <a:pPr lvl="1"/>
            <a:r>
              <a:rPr lang="en-GB" smtClean="0"/>
              <a:t>Antras struktūros lygis</a:t>
            </a:r>
          </a:p>
          <a:p>
            <a:pPr lvl="2"/>
            <a:r>
              <a:rPr lang="en-GB" smtClean="0"/>
              <a:t>Trečias struktūros lygis</a:t>
            </a:r>
          </a:p>
          <a:p>
            <a:pPr lvl="3"/>
            <a:r>
              <a:rPr lang="en-GB" smtClean="0"/>
              <a:t>Ketvirtas struktūros lygis</a:t>
            </a:r>
          </a:p>
          <a:p>
            <a:pPr lvl="4"/>
            <a:r>
              <a:rPr lang="en-GB" smtClean="0"/>
              <a:t>Penktas struktūros lygis</a:t>
            </a:r>
          </a:p>
          <a:p>
            <a:pPr lvl="4"/>
            <a:r>
              <a:rPr lang="en-GB" smtClean="0"/>
              <a:t>Šeštas struktūros lygis</a:t>
            </a:r>
          </a:p>
          <a:p>
            <a:pPr lvl="4"/>
            <a:r>
              <a:rPr lang="en-GB" smtClean="0"/>
              <a:t>Septintas struktūros lygis</a:t>
            </a:r>
          </a:p>
          <a:p>
            <a:pPr lvl="4"/>
            <a:r>
              <a:rPr lang="en-GB" smtClean="0"/>
              <a:t>Aštuntas struktūros lygis</a:t>
            </a:r>
          </a:p>
          <a:p>
            <a:pPr lvl="4"/>
            <a:r>
              <a:rPr lang="en-GB" smtClean="0"/>
              <a:t>Devintas struktūros lygis</a:t>
            </a:r>
          </a:p>
        </p:txBody>
      </p:sp>
      <p:sp>
        <p:nvSpPr>
          <p:cNvPr id="1027" name="Rectangle 3"/>
          <p:cNvSpPr>
            <a:spLocks noGrp="1" noChangeArrowheads="1"/>
          </p:cNvSpPr>
          <p:nvPr>
            <p:ph type="dt"/>
          </p:nvPr>
        </p:nvSpPr>
        <p:spPr bwMode="auto">
          <a:xfrm>
            <a:off x="685800" y="6248400"/>
            <a:ext cx="1897063" cy="4492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defRPr>
            </a:lvl1pPr>
          </a:lstStyle>
          <a:p>
            <a:endParaRPr lang="en-GB"/>
          </a:p>
        </p:txBody>
      </p:sp>
      <p:sp>
        <p:nvSpPr>
          <p:cNvPr id="1028" name="Rectangle 4"/>
          <p:cNvSpPr>
            <a:spLocks noGrp="1" noChangeArrowheads="1"/>
          </p:cNvSpPr>
          <p:nvPr>
            <p:ph type="ftr"/>
          </p:nvPr>
        </p:nvSpPr>
        <p:spPr bwMode="auto">
          <a:xfrm>
            <a:off x="3124200" y="6248400"/>
            <a:ext cx="2887663" cy="4492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defRPr>
            </a:lvl1pPr>
          </a:lstStyle>
          <a:p>
            <a:endParaRPr lang="en-GB"/>
          </a:p>
        </p:txBody>
      </p:sp>
      <p:sp>
        <p:nvSpPr>
          <p:cNvPr id="1029" name="Rectangle 5"/>
          <p:cNvSpPr>
            <a:spLocks noGrp="1" noChangeArrowheads="1"/>
          </p:cNvSpPr>
          <p:nvPr>
            <p:ph type="sldNum"/>
          </p:nvPr>
        </p:nvSpPr>
        <p:spPr bwMode="auto">
          <a:xfrm>
            <a:off x="6553200" y="6248400"/>
            <a:ext cx="1897063" cy="4492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defRPr>
            </a:lvl1pPr>
          </a:lstStyle>
          <a:p>
            <a:fld id="{2EB2BE60-5A7B-48EA-B5E6-DAF59F793608}"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fontAlgn="base">
        <a:lnSpc>
          <a:spcPct val="78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fontAlgn="base">
        <a:lnSpc>
          <a:spcPct val="78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Lucida Sans Unicode" pitchFamily="34" charset="0"/>
        </a:defRPr>
      </a:lvl2pPr>
      <a:lvl3pPr algn="ctr" defTabSz="449263" rtl="0" fontAlgn="base">
        <a:lnSpc>
          <a:spcPct val="78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Lucida Sans Unicode" pitchFamily="34" charset="0"/>
        </a:defRPr>
      </a:lvl3pPr>
      <a:lvl4pPr algn="ctr" defTabSz="449263" rtl="0" fontAlgn="base">
        <a:lnSpc>
          <a:spcPct val="78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Lucida Sans Unicode" pitchFamily="34" charset="0"/>
        </a:defRPr>
      </a:lvl4pPr>
      <a:lvl5pPr algn="ctr" defTabSz="449263" rtl="0" fontAlgn="base">
        <a:lnSpc>
          <a:spcPct val="78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Lucida Sans Unicode" pitchFamily="34" charset="0"/>
        </a:defRPr>
      </a:lvl5pPr>
      <a:lvl6pPr marL="457200" algn="ctr" defTabSz="449263" rtl="0" fontAlgn="base">
        <a:lnSpc>
          <a:spcPct val="78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Lucida Sans Unicode" pitchFamily="34" charset="0"/>
        </a:defRPr>
      </a:lvl6pPr>
      <a:lvl7pPr marL="914400" algn="ctr" defTabSz="449263" rtl="0" fontAlgn="base">
        <a:lnSpc>
          <a:spcPct val="78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Lucida Sans Unicode" pitchFamily="34" charset="0"/>
        </a:defRPr>
      </a:lvl7pPr>
      <a:lvl8pPr marL="1371600" algn="ctr" defTabSz="449263" rtl="0" fontAlgn="base">
        <a:lnSpc>
          <a:spcPct val="78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Lucida Sans Unicode" pitchFamily="34" charset="0"/>
        </a:defRPr>
      </a:lvl8pPr>
      <a:lvl9pPr marL="1828800" algn="ctr" defTabSz="449263" rtl="0" fontAlgn="base">
        <a:lnSpc>
          <a:spcPct val="78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cs typeface="Lucida Sans Unicode" pitchFamily="34" charset="0"/>
        </a:defRPr>
      </a:lvl9pPr>
    </p:titleStyle>
    <p:bodyStyle>
      <a:lvl1pPr marL="334963" indent="-334963" algn="l" defTabSz="449263" rtl="0" fontAlgn="base">
        <a:lnSpc>
          <a:spcPct val="78000"/>
        </a:lnSpc>
        <a:spcBef>
          <a:spcPts val="800"/>
        </a:spcBef>
        <a:spcAft>
          <a:spcPct val="0"/>
        </a:spcAft>
        <a:buClr>
          <a:srgbClr val="000000"/>
        </a:buClr>
        <a:buSzPct val="100000"/>
        <a:buFont typeface="Times New Roman" pitchFamily="18" charset="0"/>
        <a:buChar char="•"/>
        <a:defRPr sz="3200">
          <a:solidFill>
            <a:srgbClr val="000000"/>
          </a:solidFill>
          <a:latin typeface="+mn-lt"/>
          <a:ea typeface="+mn-ea"/>
          <a:cs typeface="+mn-cs"/>
        </a:defRPr>
      </a:lvl1pPr>
      <a:lvl2pPr marL="735013" indent="-277813" algn="l" defTabSz="449263" rtl="0" fontAlgn="base">
        <a:lnSpc>
          <a:spcPct val="78000"/>
        </a:lnSpc>
        <a:spcBef>
          <a:spcPts val="700"/>
        </a:spcBef>
        <a:spcAft>
          <a:spcPct val="0"/>
        </a:spcAft>
        <a:buClr>
          <a:srgbClr val="000000"/>
        </a:buClr>
        <a:buSzPct val="100000"/>
        <a:buFont typeface="Times New Roman" pitchFamily="18" charset="0"/>
        <a:buChar char="–"/>
        <a:defRPr sz="2800">
          <a:solidFill>
            <a:srgbClr val="000000"/>
          </a:solidFill>
          <a:latin typeface="+mn-lt"/>
          <a:cs typeface="+mn-cs"/>
        </a:defRPr>
      </a:lvl2pPr>
      <a:lvl3pPr marL="1143000" indent="-228600" algn="l" defTabSz="449263" rtl="0" fontAlgn="base">
        <a:lnSpc>
          <a:spcPct val="78000"/>
        </a:lnSpc>
        <a:spcBef>
          <a:spcPts val="600"/>
        </a:spcBef>
        <a:spcAft>
          <a:spcPct val="0"/>
        </a:spcAft>
        <a:buClr>
          <a:srgbClr val="000000"/>
        </a:buClr>
        <a:buSzPct val="100000"/>
        <a:buFont typeface="Times New Roman" pitchFamily="18" charset="0"/>
        <a:buChar char="•"/>
        <a:defRPr sz="2400">
          <a:solidFill>
            <a:srgbClr val="000000"/>
          </a:solidFill>
          <a:latin typeface="+mn-lt"/>
          <a:cs typeface="+mn-cs"/>
        </a:defRPr>
      </a:lvl3pPr>
      <a:lvl4pPr marL="1600200" indent="-228600" algn="l" defTabSz="449263" rtl="0" fontAlgn="base">
        <a:lnSpc>
          <a:spcPct val="78000"/>
        </a:lnSpc>
        <a:spcBef>
          <a:spcPts val="500"/>
        </a:spcBef>
        <a:spcAft>
          <a:spcPct val="0"/>
        </a:spcAft>
        <a:buClr>
          <a:srgbClr val="000000"/>
        </a:buClr>
        <a:buSzPct val="100000"/>
        <a:buFont typeface="Times New Roman" pitchFamily="18" charset="0"/>
        <a:buChar char="–"/>
        <a:defRPr sz="2000">
          <a:solidFill>
            <a:srgbClr val="000000"/>
          </a:solidFill>
          <a:latin typeface="+mn-lt"/>
          <a:cs typeface="+mn-cs"/>
        </a:defRPr>
      </a:lvl4pPr>
      <a:lvl5pPr marL="2057400" indent="-228600" algn="l" defTabSz="449263" rtl="0" fontAlgn="base">
        <a:lnSpc>
          <a:spcPct val="78000"/>
        </a:lnSpc>
        <a:spcBef>
          <a:spcPts val="500"/>
        </a:spcBef>
        <a:spcAft>
          <a:spcPct val="0"/>
        </a:spcAft>
        <a:buClr>
          <a:srgbClr val="000000"/>
        </a:buClr>
        <a:buSzPct val="100000"/>
        <a:buFont typeface="Times New Roman" pitchFamily="18" charset="0"/>
        <a:buChar char="»"/>
        <a:defRPr sz="2000">
          <a:solidFill>
            <a:srgbClr val="000000"/>
          </a:solidFill>
          <a:latin typeface="+mn-lt"/>
          <a:cs typeface="+mn-cs"/>
        </a:defRPr>
      </a:lvl5pPr>
      <a:lvl6pPr marL="2514600" indent="-228600" algn="l" defTabSz="449263" rtl="0" fontAlgn="base">
        <a:lnSpc>
          <a:spcPct val="78000"/>
        </a:lnSpc>
        <a:spcBef>
          <a:spcPts val="500"/>
        </a:spcBef>
        <a:spcAft>
          <a:spcPct val="0"/>
        </a:spcAft>
        <a:buClr>
          <a:srgbClr val="000000"/>
        </a:buClr>
        <a:buSzPct val="100000"/>
        <a:buFont typeface="Times New Roman" pitchFamily="18" charset="0"/>
        <a:buChar char="»"/>
        <a:defRPr sz="2000">
          <a:solidFill>
            <a:srgbClr val="000000"/>
          </a:solidFill>
          <a:latin typeface="+mn-lt"/>
          <a:cs typeface="+mn-cs"/>
        </a:defRPr>
      </a:lvl6pPr>
      <a:lvl7pPr marL="2971800" indent="-228600" algn="l" defTabSz="449263" rtl="0" fontAlgn="base">
        <a:lnSpc>
          <a:spcPct val="78000"/>
        </a:lnSpc>
        <a:spcBef>
          <a:spcPts val="500"/>
        </a:spcBef>
        <a:spcAft>
          <a:spcPct val="0"/>
        </a:spcAft>
        <a:buClr>
          <a:srgbClr val="000000"/>
        </a:buClr>
        <a:buSzPct val="100000"/>
        <a:buFont typeface="Times New Roman" pitchFamily="18" charset="0"/>
        <a:buChar char="»"/>
        <a:defRPr sz="2000">
          <a:solidFill>
            <a:srgbClr val="000000"/>
          </a:solidFill>
          <a:latin typeface="+mn-lt"/>
          <a:cs typeface="+mn-cs"/>
        </a:defRPr>
      </a:lvl7pPr>
      <a:lvl8pPr marL="3429000" indent="-228600" algn="l" defTabSz="449263" rtl="0" fontAlgn="base">
        <a:lnSpc>
          <a:spcPct val="78000"/>
        </a:lnSpc>
        <a:spcBef>
          <a:spcPts val="500"/>
        </a:spcBef>
        <a:spcAft>
          <a:spcPct val="0"/>
        </a:spcAft>
        <a:buClr>
          <a:srgbClr val="000000"/>
        </a:buClr>
        <a:buSzPct val="100000"/>
        <a:buFont typeface="Times New Roman" pitchFamily="18" charset="0"/>
        <a:buChar char="»"/>
        <a:defRPr sz="2000">
          <a:solidFill>
            <a:srgbClr val="000000"/>
          </a:solidFill>
          <a:latin typeface="+mn-lt"/>
          <a:cs typeface="+mn-cs"/>
        </a:defRPr>
      </a:lvl8pPr>
      <a:lvl9pPr marL="3886200" indent="-228600" algn="l" defTabSz="449263" rtl="0" fontAlgn="base">
        <a:lnSpc>
          <a:spcPct val="78000"/>
        </a:lnSpc>
        <a:spcBef>
          <a:spcPts val="500"/>
        </a:spcBef>
        <a:spcAft>
          <a:spcPct val="0"/>
        </a:spcAft>
        <a:buClr>
          <a:srgbClr val="000000"/>
        </a:buClr>
        <a:buSzPct val="100000"/>
        <a:buFont typeface="Times New Roman" pitchFamily="18" charset="0"/>
        <a:buChar char="»"/>
        <a:defRPr sz="2000">
          <a:solidFill>
            <a:srgbClr val="000000"/>
          </a:solidFill>
          <a:latin typeface="+mn-lt"/>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verslas@post.rokiskis.l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428596" y="260350"/>
            <a:ext cx="8464579" cy="1382700"/>
          </a:xfrm>
          <a:ln/>
        </p:spPr>
        <p:txBody>
          <a:bodyPr/>
          <a:lstStyle/>
          <a:p>
            <a:pPr>
              <a:lnSpc>
                <a:spcPct val="100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latin typeface="Verdana" pitchFamily="34" charset="0"/>
                <a:cs typeface="Times New Roman" pitchFamily="18" charset="0"/>
              </a:rPr>
              <a:t> </a:t>
            </a:r>
            <a:r>
              <a:rPr lang="en-GB" sz="3600" b="1" dirty="0" err="1" smtClean="0">
                <a:solidFill>
                  <a:srgbClr val="3333CC"/>
                </a:solidFill>
                <a:cs typeface="Times New Roman" pitchFamily="18" charset="0"/>
              </a:rPr>
              <a:t>Proje</a:t>
            </a:r>
            <a:r>
              <a:rPr lang="lt-LT" sz="3600" b="1" dirty="0" smtClean="0">
                <a:solidFill>
                  <a:srgbClr val="3333CC"/>
                </a:solidFill>
                <a:cs typeface="Times New Roman" pitchFamily="18" charset="0"/>
              </a:rPr>
              <a:t>ct</a:t>
            </a:r>
            <a:r>
              <a:rPr lang="en-GB" sz="3600" b="1" dirty="0" smtClean="0">
                <a:solidFill>
                  <a:srgbClr val="3333CC"/>
                </a:solidFill>
                <a:cs typeface="Times New Roman" pitchFamily="18" charset="0"/>
              </a:rPr>
              <a:t> </a:t>
            </a:r>
            <a:r>
              <a:rPr lang="lt-LT" sz="3600" b="1" dirty="0" smtClean="0">
                <a:solidFill>
                  <a:srgbClr val="3333CC"/>
                </a:solidFill>
                <a:cs typeface="Times New Roman" pitchFamily="18" charset="0"/>
              </a:rPr>
              <a:t>“Adjustment of Rokiskis Manour House to the needs </a:t>
            </a:r>
            <a:r>
              <a:rPr lang="lt-LT" sz="3600" b="1" dirty="0" err="1" smtClean="0">
                <a:solidFill>
                  <a:srgbClr val="3333CC"/>
                </a:solidFill>
                <a:cs typeface="Times New Roman" pitchFamily="18" charset="0"/>
              </a:rPr>
              <a:t>of</a:t>
            </a:r>
            <a:r>
              <a:rPr lang="lt-LT" sz="3600" b="1" dirty="0" smtClean="0">
                <a:solidFill>
                  <a:srgbClr val="3333CC"/>
                </a:solidFill>
                <a:cs typeface="Times New Roman" pitchFamily="18" charset="0"/>
              </a:rPr>
              <a:t> </a:t>
            </a:r>
            <a:r>
              <a:rPr lang="lt-LT" sz="3600" b="1" dirty="0" err="1" smtClean="0">
                <a:solidFill>
                  <a:srgbClr val="3333CC"/>
                </a:solidFill>
                <a:cs typeface="Times New Roman" pitchFamily="18" charset="0"/>
              </a:rPr>
              <a:t>tourism</a:t>
            </a:r>
            <a:r>
              <a:rPr lang="en-GB" sz="3600" b="1" dirty="0" smtClean="0">
                <a:solidFill>
                  <a:srgbClr val="3333CC"/>
                </a:solidFill>
              </a:rPr>
              <a:t>”</a:t>
            </a:r>
            <a:r>
              <a:rPr lang="lt-LT" sz="3600" b="1" dirty="0" smtClean="0">
                <a:solidFill>
                  <a:srgbClr val="3333CC"/>
                </a:solidFill>
              </a:rPr>
              <a:t>. </a:t>
            </a:r>
            <a:r>
              <a:rPr lang="lt-LT" sz="3600" b="1" dirty="0" err="1" smtClean="0">
                <a:solidFill>
                  <a:srgbClr val="3333CC"/>
                </a:solidFill>
              </a:rPr>
              <a:t>Total</a:t>
            </a:r>
            <a:r>
              <a:rPr lang="lt-LT" sz="3600" b="1" dirty="0" smtClean="0">
                <a:solidFill>
                  <a:srgbClr val="3333CC"/>
                </a:solidFill>
              </a:rPr>
              <a:t> </a:t>
            </a:r>
            <a:r>
              <a:rPr lang="lt-LT" sz="3600" b="1" dirty="0" err="1" smtClean="0">
                <a:solidFill>
                  <a:srgbClr val="3333CC"/>
                </a:solidFill>
              </a:rPr>
              <a:t>value-7,2</a:t>
            </a:r>
            <a:r>
              <a:rPr lang="lt-LT" sz="3600" b="1" dirty="0" smtClean="0">
                <a:solidFill>
                  <a:srgbClr val="3333CC"/>
                </a:solidFill>
              </a:rPr>
              <a:t> </a:t>
            </a:r>
            <a:r>
              <a:rPr lang="lt-LT" sz="3600" b="1" dirty="0" err="1" smtClean="0">
                <a:solidFill>
                  <a:srgbClr val="3333CC"/>
                </a:solidFill>
              </a:rPr>
              <a:t>million</a:t>
            </a:r>
            <a:r>
              <a:rPr lang="lt-LT" sz="3600" b="1" dirty="0" smtClean="0">
                <a:solidFill>
                  <a:srgbClr val="3333CC"/>
                </a:solidFill>
              </a:rPr>
              <a:t> </a:t>
            </a:r>
            <a:r>
              <a:rPr lang="lt-LT" sz="3600" b="1" dirty="0" err="1" smtClean="0">
                <a:solidFill>
                  <a:srgbClr val="3333CC"/>
                </a:solidFill>
              </a:rPr>
              <a:t>Eur</a:t>
            </a:r>
            <a:r>
              <a:rPr lang="lt-LT" sz="3600" b="1" dirty="0" smtClean="0">
                <a:solidFill>
                  <a:srgbClr val="3333CC"/>
                </a:solidFill>
              </a:rPr>
              <a:t>.</a:t>
            </a:r>
            <a:endParaRPr lang="en-GB" sz="3600" b="1" dirty="0">
              <a:solidFill>
                <a:srgbClr val="3333CC"/>
              </a:solidFill>
            </a:endParaRPr>
          </a:p>
        </p:txBody>
      </p:sp>
      <p:pic>
        <p:nvPicPr>
          <p:cNvPr id="4100" name="Picture 4"/>
          <p:cNvPicPr>
            <a:picLocks noChangeAspect="1" noChangeArrowheads="1"/>
          </p:cNvPicPr>
          <p:nvPr/>
        </p:nvPicPr>
        <p:blipFill>
          <a:blip r:embed="rId3" cstate="print"/>
          <a:srcRect/>
          <a:stretch>
            <a:fillRect/>
          </a:stretch>
        </p:blipFill>
        <p:spPr bwMode="auto">
          <a:xfrm>
            <a:off x="685800" y="6480175"/>
            <a:ext cx="34925" cy="73025"/>
          </a:xfrm>
          <a:prstGeom prst="rect">
            <a:avLst/>
          </a:prstGeom>
          <a:noFill/>
          <a:ln w="9525">
            <a:noFill/>
            <a:round/>
            <a:headEnd/>
            <a:tailEnd/>
          </a:ln>
          <a:effectLst/>
        </p:spPr>
      </p:pic>
      <p:pic>
        <p:nvPicPr>
          <p:cNvPr id="4101" name="Picture 5"/>
          <p:cNvPicPr>
            <a:picLocks noChangeAspect="1" noChangeArrowheads="1"/>
          </p:cNvPicPr>
          <p:nvPr/>
        </p:nvPicPr>
        <p:blipFill>
          <a:blip r:embed="rId4" cstate="print"/>
          <a:srcRect/>
          <a:stretch>
            <a:fillRect/>
          </a:stretch>
        </p:blipFill>
        <p:spPr bwMode="auto">
          <a:xfrm>
            <a:off x="1966913" y="6119813"/>
            <a:ext cx="14287" cy="180975"/>
          </a:xfrm>
          <a:prstGeom prst="rect">
            <a:avLst/>
          </a:prstGeom>
          <a:noFill/>
          <a:ln w="9525">
            <a:noFill/>
            <a:round/>
            <a:headEnd/>
            <a:tailEnd/>
          </a:ln>
          <a:effectLst/>
        </p:spPr>
      </p:pic>
      <p:pic>
        <p:nvPicPr>
          <p:cNvPr id="4104" name="Picture 8"/>
          <p:cNvPicPr>
            <a:picLocks noGrp="1" noChangeAspect="1" noChangeArrowheads="1"/>
          </p:cNvPicPr>
          <p:nvPr>
            <p:ph type="body" idx="1"/>
          </p:nvPr>
        </p:nvPicPr>
        <p:blipFill>
          <a:blip r:embed="rId5" cstate="print"/>
          <a:srcRect/>
          <a:stretch>
            <a:fillRect/>
          </a:stretch>
        </p:blipFill>
        <p:spPr>
          <a:xfrm>
            <a:off x="1547813" y="1844675"/>
            <a:ext cx="6624637" cy="4327525"/>
          </a:xfrm>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descr="krosinskiu pilaite"/>
          <p:cNvPicPr>
            <a:picLocks noChangeAspect="1" noChangeArrowheads="1"/>
          </p:cNvPicPr>
          <p:nvPr/>
        </p:nvPicPr>
        <p:blipFill>
          <a:blip r:embed="rId2" cstate="print"/>
          <a:srcRect/>
          <a:stretch>
            <a:fillRect/>
          </a:stretch>
        </p:blipFill>
        <p:spPr bwMode="auto">
          <a:xfrm>
            <a:off x="611188" y="1341438"/>
            <a:ext cx="7964487" cy="5292725"/>
          </a:xfrm>
          <a:prstGeom prst="rect">
            <a:avLst/>
          </a:prstGeom>
          <a:noFill/>
        </p:spPr>
      </p:pic>
      <p:sp>
        <p:nvSpPr>
          <p:cNvPr id="72709" name="Text Box 5"/>
          <p:cNvSpPr txBox="1">
            <a:spLocks noChangeArrowheads="1"/>
          </p:cNvSpPr>
          <p:nvPr/>
        </p:nvSpPr>
        <p:spPr bwMode="auto">
          <a:xfrm>
            <a:off x="539750" y="549275"/>
            <a:ext cx="8064500" cy="668516"/>
          </a:xfrm>
          <a:prstGeom prst="rect">
            <a:avLst/>
          </a:prstGeom>
          <a:noFill/>
          <a:ln w="9525">
            <a:noFill/>
            <a:miter lim="800000"/>
            <a:headEnd/>
            <a:tailEnd/>
          </a:ln>
          <a:effectLst/>
        </p:spPr>
        <p:txBody>
          <a:bodyPr>
            <a:spAutoFit/>
          </a:bodyPr>
          <a:lstStyle/>
          <a:p>
            <a:pPr>
              <a:spcBef>
                <a:spcPct val="50000"/>
              </a:spcBef>
            </a:pPr>
            <a:r>
              <a:rPr lang="lt-LT" dirty="0" smtClean="0">
                <a:solidFill>
                  <a:schemeClr val="tx1"/>
                </a:solidFill>
              </a:rPr>
              <a:t>Castle of Krosinskiai. Technical documentation is not prepared, the total value of reconstruction is unknown.</a:t>
            </a:r>
            <a:r>
              <a:rPr lang="lt-LT" dirty="0" smtClean="0"/>
              <a:t> </a:t>
            </a:r>
            <a:endParaRPr lang="lt-L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Text Box 4"/>
          <p:cNvSpPr txBox="1">
            <a:spLocks noChangeArrowheads="1"/>
          </p:cNvSpPr>
          <p:nvPr/>
        </p:nvSpPr>
        <p:spPr bwMode="auto">
          <a:xfrm>
            <a:off x="323850" y="260350"/>
            <a:ext cx="8642350" cy="1532920"/>
          </a:xfrm>
          <a:prstGeom prst="rect">
            <a:avLst/>
          </a:prstGeom>
          <a:noFill/>
          <a:ln w="9525">
            <a:noFill/>
            <a:miter lim="800000"/>
            <a:headEnd/>
            <a:tailEnd/>
          </a:ln>
          <a:effectLst/>
        </p:spPr>
        <p:txBody>
          <a:bodyPr>
            <a:spAutoFit/>
          </a:bodyPr>
          <a:lstStyle/>
          <a:p>
            <a:pPr>
              <a:spcBef>
                <a:spcPct val="50000"/>
              </a:spcBef>
            </a:pPr>
            <a:r>
              <a:rPr lang="lt-LT" dirty="0" smtClean="0">
                <a:solidFill>
                  <a:schemeClr val="tx1"/>
                </a:solidFill>
              </a:rPr>
              <a:t>Restoration of the park of Rokiskis Manour House (installation of paths, restoration of fences, greenery, illumination of the territory, installation of drainage system, fencing of the territory, installation of children’s playgound, setting of small architecture), total area of the park </a:t>
            </a:r>
            <a:r>
              <a:rPr lang="lt-LT" dirty="0">
                <a:solidFill>
                  <a:schemeClr val="tx1"/>
                </a:solidFill>
              </a:rPr>
              <a:t>– 32,01 </a:t>
            </a:r>
            <a:r>
              <a:rPr lang="lt-LT" dirty="0" err="1" smtClean="0">
                <a:solidFill>
                  <a:schemeClr val="tx1"/>
                </a:solidFill>
              </a:rPr>
              <a:t>hectares</a:t>
            </a:r>
            <a:endParaRPr lang="lt-LT" dirty="0">
              <a:solidFill>
                <a:schemeClr val="tx1"/>
              </a:solidFill>
            </a:endParaRPr>
          </a:p>
        </p:txBody>
      </p:sp>
      <p:pic>
        <p:nvPicPr>
          <p:cNvPr id="71685" name="Picture 5" descr="Picture 074"/>
          <p:cNvPicPr>
            <a:picLocks noChangeAspect="1" noChangeArrowheads="1"/>
          </p:cNvPicPr>
          <p:nvPr/>
        </p:nvPicPr>
        <p:blipFill>
          <a:blip r:embed="rId2" cstate="print"/>
          <a:srcRect/>
          <a:stretch>
            <a:fillRect/>
          </a:stretch>
        </p:blipFill>
        <p:spPr bwMode="auto">
          <a:xfrm>
            <a:off x="1692275" y="2492375"/>
            <a:ext cx="6264275" cy="409416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685800" y="476250"/>
            <a:ext cx="7764463" cy="5618163"/>
          </a:xfrm>
        </p:spPr>
        <p:txBody>
          <a:bodyPr/>
          <a:lstStyle/>
          <a:p>
            <a:pPr>
              <a:buNone/>
            </a:pPr>
            <a:endParaRPr lang="lt-LT" dirty="0" smtClean="0"/>
          </a:p>
          <a:p>
            <a:pPr algn="ctr">
              <a:buNone/>
            </a:pPr>
            <a:r>
              <a:rPr lang="en-US" dirty="0" smtClean="0">
                <a:solidFill>
                  <a:schemeClr val="accent2"/>
                </a:solidFill>
              </a:rPr>
              <a:t>For more detailed information about investment projects of </a:t>
            </a:r>
            <a:r>
              <a:rPr lang="en-US" dirty="0" err="1" smtClean="0">
                <a:solidFill>
                  <a:schemeClr val="accent2"/>
                </a:solidFill>
              </a:rPr>
              <a:t>Rokiskis</a:t>
            </a:r>
            <a:r>
              <a:rPr lang="en-US" dirty="0" smtClean="0">
                <a:solidFill>
                  <a:schemeClr val="accent2"/>
                </a:solidFill>
              </a:rPr>
              <a:t> District Municipality please contact</a:t>
            </a:r>
            <a:r>
              <a:rPr lang="lt-LT" dirty="0" smtClean="0">
                <a:solidFill>
                  <a:schemeClr val="accent2"/>
                </a:solidFill>
              </a:rPr>
              <a:t>:</a:t>
            </a:r>
          </a:p>
          <a:p>
            <a:pPr algn="ctr">
              <a:buNone/>
            </a:pPr>
            <a:endParaRPr lang="lt-LT" dirty="0" smtClean="0">
              <a:solidFill>
                <a:schemeClr val="accent2"/>
              </a:solidFill>
            </a:endParaRPr>
          </a:p>
          <a:p>
            <a:pPr algn="ctr">
              <a:buNone/>
            </a:pPr>
            <a:r>
              <a:rPr lang="en-US" dirty="0" err="1" smtClean="0">
                <a:solidFill>
                  <a:schemeClr val="accent2"/>
                </a:solidFill>
              </a:rPr>
              <a:t>Rokiskis</a:t>
            </a:r>
            <a:r>
              <a:rPr lang="en-US" dirty="0" smtClean="0">
                <a:solidFill>
                  <a:schemeClr val="accent2"/>
                </a:solidFill>
              </a:rPr>
              <a:t> District Municipality Administration Department of Strategic Planning and Investments</a:t>
            </a:r>
            <a:endParaRPr lang="lt-LT" dirty="0" smtClean="0">
              <a:solidFill>
                <a:schemeClr val="accent2"/>
              </a:solidFill>
            </a:endParaRPr>
          </a:p>
          <a:p>
            <a:pPr algn="ctr">
              <a:buNone/>
            </a:pPr>
            <a:r>
              <a:rPr lang="en-US" dirty="0" err="1" smtClean="0">
                <a:solidFill>
                  <a:schemeClr val="accent2"/>
                </a:solidFill>
              </a:rPr>
              <a:t>Respublikos</a:t>
            </a:r>
            <a:r>
              <a:rPr lang="en-US" dirty="0" smtClean="0">
                <a:solidFill>
                  <a:schemeClr val="accent2"/>
                </a:solidFill>
              </a:rPr>
              <a:t> str. 94, LT-42136 </a:t>
            </a:r>
            <a:r>
              <a:rPr lang="en-US" dirty="0" err="1" smtClean="0">
                <a:solidFill>
                  <a:schemeClr val="accent2"/>
                </a:solidFill>
              </a:rPr>
              <a:t>Roki</a:t>
            </a:r>
            <a:r>
              <a:rPr lang="lt-LT" dirty="0" smtClean="0">
                <a:solidFill>
                  <a:schemeClr val="accent2"/>
                </a:solidFill>
              </a:rPr>
              <a:t>š</a:t>
            </a:r>
            <a:r>
              <a:rPr lang="en-US" dirty="0" err="1" smtClean="0">
                <a:solidFill>
                  <a:schemeClr val="accent2"/>
                </a:solidFill>
              </a:rPr>
              <a:t>kis</a:t>
            </a:r>
            <a:endParaRPr lang="en-US" dirty="0" smtClean="0">
              <a:solidFill>
                <a:schemeClr val="accent2"/>
              </a:solidFill>
            </a:endParaRPr>
          </a:p>
          <a:p>
            <a:pPr algn="ctr">
              <a:buNone/>
            </a:pPr>
            <a:r>
              <a:rPr lang="en-US" dirty="0" smtClean="0">
                <a:solidFill>
                  <a:schemeClr val="accent2"/>
                </a:solidFill>
              </a:rPr>
              <a:t>phone</a:t>
            </a:r>
            <a:r>
              <a:rPr lang="lt-LT" dirty="0" smtClean="0">
                <a:solidFill>
                  <a:schemeClr val="accent2"/>
                </a:solidFill>
              </a:rPr>
              <a:t>.: 8 458 71407</a:t>
            </a:r>
          </a:p>
          <a:p>
            <a:pPr algn="ctr">
              <a:buNone/>
            </a:pPr>
            <a:r>
              <a:rPr lang="lt-LT" dirty="0" smtClean="0">
                <a:solidFill>
                  <a:schemeClr val="accent2"/>
                </a:solidFill>
              </a:rPr>
              <a:t>e</a:t>
            </a:r>
            <a:r>
              <a:rPr lang="en-US" dirty="0" smtClean="0">
                <a:solidFill>
                  <a:schemeClr val="accent2"/>
                </a:solidFill>
              </a:rPr>
              <a:t>mail</a:t>
            </a:r>
            <a:r>
              <a:rPr lang="lt-LT" dirty="0" smtClean="0">
                <a:solidFill>
                  <a:schemeClr val="accent2"/>
                </a:solidFill>
              </a:rPr>
              <a:t>:</a:t>
            </a:r>
            <a:r>
              <a:rPr lang="en-US" dirty="0" smtClean="0">
                <a:solidFill>
                  <a:schemeClr val="accent2"/>
                </a:solidFill>
              </a:rPr>
              <a:t> </a:t>
            </a:r>
            <a:r>
              <a:rPr lang="en-US" dirty="0" smtClean="0">
                <a:solidFill>
                  <a:schemeClr val="tx1"/>
                </a:solidFill>
                <a:hlinkClick r:id="rId2"/>
              </a:rPr>
              <a:t>verslas@post.rokiskis.lt</a:t>
            </a:r>
            <a:endParaRPr lang="lt-LT" dirty="0" smtClean="0">
              <a:solidFill>
                <a:schemeClr val="tx1"/>
              </a:solidFill>
            </a:endParaRPr>
          </a:p>
          <a:p>
            <a:pPr algn="ctr">
              <a:buNone/>
            </a:pPr>
            <a:r>
              <a:rPr lang="lt-LT" dirty="0" smtClean="0">
                <a:solidFill>
                  <a:schemeClr val="tx1"/>
                </a:solidFill>
              </a:rPr>
              <a:t>v.meciukoniene</a:t>
            </a:r>
            <a:r>
              <a:rPr lang="en-US" dirty="0" smtClean="0">
                <a:solidFill>
                  <a:schemeClr val="tx1"/>
                </a:solidFill>
              </a:rPr>
              <a:t>@</a:t>
            </a:r>
            <a:r>
              <a:rPr lang="en-US" dirty="0" err="1" smtClean="0">
                <a:solidFill>
                  <a:schemeClr val="tx1"/>
                </a:solidFill>
              </a:rPr>
              <a:t>post.rokiskis.lt</a:t>
            </a:r>
            <a:endParaRPr lang="en-US" dirty="0" smtClean="0">
              <a:solidFill>
                <a:schemeClr val="tx1"/>
              </a:solidFill>
            </a:endParaRPr>
          </a:p>
          <a:p>
            <a:pPr>
              <a:buFont typeface="Times New Roman" pitchFamily="18" charset="0"/>
              <a:buNone/>
            </a:pPr>
            <a:endParaRPr lang="lt-L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684213" y="260350"/>
            <a:ext cx="7772400" cy="792163"/>
          </a:xfrm>
          <a:ln/>
        </p:spPr>
        <p:txBody>
          <a:bodyPr/>
          <a:lstStyle/>
          <a:p>
            <a:pPr>
              <a:lnSpc>
                <a:spcPct val="100000"/>
              </a:lnSpc>
              <a:buClr>
                <a:srgbClr val="3333CC"/>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dirty="0" err="1" smtClean="0">
                <a:solidFill>
                  <a:srgbClr val="3333CC"/>
                </a:solidFill>
              </a:rPr>
              <a:t>Proje</a:t>
            </a:r>
            <a:r>
              <a:rPr lang="lt-LT" sz="3600" b="1" dirty="0" smtClean="0">
                <a:solidFill>
                  <a:srgbClr val="3333CC"/>
                </a:solidFill>
              </a:rPr>
              <a:t>ct objectives</a:t>
            </a:r>
            <a:r>
              <a:rPr lang="en-GB" sz="3600" b="1" dirty="0" smtClean="0">
                <a:solidFill>
                  <a:srgbClr val="3333CC"/>
                </a:solidFill>
              </a:rPr>
              <a:t>:</a:t>
            </a:r>
            <a:endParaRPr lang="en-GB" sz="3600" b="1" dirty="0">
              <a:solidFill>
                <a:srgbClr val="3333CC"/>
              </a:solidFill>
            </a:endParaRPr>
          </a:p>
        </p:txBody>
      </p:sp>
      <p:sp>
        <p:nvSpPr>
          <p:cNvPr id="9218" name="Rectangle 2"/>
          <p:cNvSpPr>
            <a:spLocks noGrp="1" noChangeArrowheads="1"/>
          </p:cNvSpPr>
          <p:nvPr>
            <p:ph type="body" idx="1"/>
          </p:nvPr>
        </p:nvSpPr>
        <p:spPr>
          <a:xfrm>
            <a:off x="755650" y="1125538"/>
            <a:ext cx="7772400" cy="4875212"/>
          </a:xfrm>
          <a:ln/>
        </p:spPr>
        <p:txBody>
          <a:bodyPr/>
          <a:lstStyle/>
          <a:p>
            <a:pPr algn="just">
              <a:lnSpc>
                <a:spcPct val="90000"/>
              </a:lnSpc>
              <a:spcBef>
                <a:spcPts val="550"/>
              </a:spcBef>
              <a:buFont typeface="Times New Roman" pitchFamily="18"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b="1" dirty="0" smtClean="0">
                <a:cs typeface="Times New Roman" pitchFamily="18" charset="0"/>
              </a:rPr>
              <a:t>►</a:t>
            </a:r>
            <a:r>
              <a:rPr lang="lt-LT" sz="2800" b="1" dirty="0" smtClean="0">
                <a:cs typeface="Times New Roman" pitchFamily="18" charset="0"/>
              </a:rPr>
              <a:t>To implement the reconstruction works, partial regenerative works for the rest of non-reconstructed buildings and the park, and adjust them for the needs of public tourism</a:t>
            </a:r>
            <a:r>
              <a:rPr lang="en-GB" sz="2800" b="1" dirty="0" smtClean="0">
                <a:cs typeface="Times New Roman" pitchFamily="18" charset="0"/>
              </a:rPr>
              <a:t>;</a:t>
            </a:r>
            <a:endParaRPr lang="en-GB" sz="2800" b="1" dirty="0">
              <a:cs typeface="Times New Roman" pitchFamily="18" charset="0"/>
            </a:endParaRPr>
          </a:p>
          <a:p>
            <a:pPr algn="just">
              <a:lnSpc>
                <a:spcPct val="90000"/>
              </a:lnSpc>
              <a:spcBef>
                <a:spcPts val="550"/>
              </a:spcBef>
              <a:buFont typeface="Times New Roman" pitchFamily="18"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b="1" dirty="0" smtClean="0">
                <a:cs typeface="Times New Roman" pitchFamily="18" charset="0"/>
              </a:rPr>
              <a:t>►</a:t>
            </a:r>
            <a:r>
              <a:rPr lang="lt-LT" sz="2800" b="1" dirty="0" smtClean="0">
                <a:cs typeface="Times New Roman" pitchFamily="18" charset="0"/>
              </a:rPr>
              <a:t>To create modern complex of tourism service: museum, halls for exhibits, concerts,  theatre, educational premices, crafts center, guest rooms and other service for tourists</a:t>
            </a:r>
            <a:r>
              <a:rPr lang="en-GB" sz="2800" b="1" dirty="0" smtClean="0">
                <a:cs typeface="Times New Roman" pitchFamily="18" charset="0"/>
              </a:rPr>
              <a:t>;</a:t>
            </a:r>
            <a:endParaRPr lang="en-GB" sz="2800" b="1" dirty="0">
              <a:cs typeface="Times New Roman" pitchFamily="18" charset="0"/>
            </a:endParaRPr>
          </a:p>
          <a:p>
            <a:pPr algn="just">
              <a:lnSpc>
                <a:spcPct val="90000"/>
              </a:lnSpc>
              <a:spcBef>
                <a:spcPts val="550"/>
              </a:spcBef>
              <a:buFont typeface="Times New Roman" pitchFamily="18"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b="1" dirty="0" smtClean="0">
                <a:cs typeface="Times New Roman" pitchFamily="18" charset="0"/>
              </a:rPr>
              <a:t>►</a:t>
            </a:r>
            <a:r>
              <a:rPr lang="lt-LT" sz="2800" b="1" dirty="0" smtClean="0">
                <a:cs typeface="Times New Roman" pitchFamily="18" charset="0"/>
              </a:rPr>
              <a:t>To promote the development of small and medium business, creation of new jobs, increase the private investments to the region</a:t>
            </a:r>
            <a:r>
              <a:rPr lang="en-GB" sz="2800" b="1" dirty="0" smtClean="0">
                <a:cs typeface="Times New Roman" pitchFamily="18" charset="0"/>
              </a:rPr>
              <a:t>.</a:t>
            </a:r>
            <a:endParaRPr lang="en-GB" sz="2800" b="1" dirty="0">
              <a:cs typeface="Times New Roman" pitchFamily="18" charset="0"/>
            </a:endParaRPr>
          </a:p>
          <a:p>
            <a:pPr algn="just">
              <a:lnSpc>
                <a:spcPct val="90000"/>
              </a:lnSpc>
              <a:spcBef>
                <a:spcPts val="550"/>
              </a:spcBef>
              <a:buFont typeface="Times New Roman" pitchFamily="18"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b="1" dirty="0"/>
          </a:p>
          <a:p>
            <a:pPr algn="just">
              <a:lnSpc>
                <a:spcPct val="90000"/>
              </a:lnSpc>
              <a:spcBef>
                <a:spcPts val="500"/>
              </a:spcBef>
              <a:buClr>
                <a:srgbClr val="996600"/>
              </a:buClr>
              <a:buFont typeface="Times New Roman" pitchFamily="18"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b="1" dirty="0">
              <a:solidFill>
                <a:srgbClr val="996600"/>
              </a:solidFill>
            </a:endParaRPr>
          </a:p>
          <a:p>
            <a:pPr algn="just">
              <a:lnSpc>
                <a:spcPct val="90000"/>
              </a:lnSpc>
              <a:spcBef>
                <a:spcPts val="500"/>
              </a:spcBef>
              <a:buFont typeface="Times New Roman" pitchFamily="18"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b="1" dirty="0"/>
          </a:p>
          <a:p>
            <a:pPr>
              <a:lnSpc>
                <a:spcPct val="90000"/>
              </a:lnSpc>
              <a:spcBef>
                <a:spcPts val="500"/>
              </a:spcBef>
              <a:buFont typeface="Times New Roman" pitchFamily="18"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217"/>
                                        </p:tgtEl>
                                        <p:attrNameLst>
                                          <p:attrName>style.visibility</p:attrName>
                                        </p:attrNameLst>
                                      </p:cBhvr>
                                      <p:to>
                                        <p:strVal val="visible"/>
                                      </p:to>
                                    </p:set>
                                    <p:animEffect transition="in" filter="wipe(up)">
                                      <p:cBhvr>
                                        <p:cTn id="7" dur="500"/>
                                        <p:tgtEl>
                                          <p:spTgt spid="92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wipe(left)">
                                      <p:cBhvr>
                                        <p:cTn id="12"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 grpId="0" autoUpdateAnimBg="0"/>
      <p:bldP spid="921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4213" y="260350"/>
            <a:ext cx="7764462" cy="865188"/>
          </a:xfrm>
        </p:spPr>
        <p:txBody>
          <a:bodyPr/>
          <a:lstStyle/>
          <a:p>
            <a:r>
              <a:rPr lang="lt-LT" sz="3600" b="1" dirty="0" smtClean="0">
                <a:solidFill>
                  <a:schemeClr val="tx1"/>
                </a:solidFill>
              </a:rPr>
              <a:t/>
            </a:r>
            <a:br>
              <a:rPr lang="lt-LT" sz="3600" b="1" dirty="0" smtClean="0">
                <a:solidFill>
                  <a:schemeClr val="tx1"/>
                </a:solidFill>
              </a:rPr>
            </a:br>
            <a:r>
              <a:rPr lang="en-GB" sz="3600" b="1" dirty="0" err="1" smtClean="0">
                <a:solidFill>
                  <a:schemeClr val="tx1"/>
                </a:solidFill>
              </a:rPr>
              <a:t>Proje</a:t>
            </a:r>
            <a:r>
              <a:rPr lang="lt-LT" sz="3600" b="1" dirty="0" smtClean="0">
                <a:solidFill>
                  <a:schemeClr val="tx1"/>
                </a:solidFill>
              </a:rPr>
              <a:t>ct </a:t>
            </a:r>
            <a:r>
              <a:rPr lang="lt-LT" sz="3600" b="1" dirty="0" err="1" smtClean="0">
                <a:solidFill>
                  <a:schemeClr val="tx1"/>
                </a:solidFill>
              </a:rPr>
              <a:t>activities</a:t>
            </a:r>
            <a:r>
              <a:rPr lang="en-GB" sz="3600" b="1" dirty="0" smtClean="0">
                <a:solidFill>
                  <a:schemeClr val="tx1"/>
                </a:solidFill>
              </a:rPr>
              <a:t>:</a:t>
            </a:r>
            <a:br>
              <a:rPr lang="en-GB" sz="3600" b="1" dirty="0" smtClean="0">
                <a:solidFill>
                  <a:schemeClr val="tx1"/>
                </a:solidFill>
              </a:rPr>
            </a:br>
            <a:endParaRPr lang="lt-LT" sz="3600" dirty="0"/>
          </a:p>
        </p:txBody>
      </p:sp>
      <p:sp>
        <p:nvSpPr>
          <p:cNvPr id="65539" name="Rectangle 3"/>
          <p:cNvSpPr>
            <a:spLocks noGrp="1" noChangeArrowheads="1"/>
          </p:cNvSpPr>
          <p:nvPr>
            <p:ph type="body" idx="1"/>
          </p:nvPr>
        </p:nvSpPr>
        <p:spPr>
          <a:xfrm>
            <a:off x="179388" y="981075"/>
            <a:ext cx="8713787" cy="5688013"/>
          </a:xfrm>
        </p:spPr>
        <p:txBody>
          <a:bodyPr/>
          <a:lstStyle/>
          <a:p>
            <a:pPr>
              <a:buFont typeface="Times New Roman" pitchFamily="18" charset="0"/>
              <a:buNone/>
            </a:pPr>
            <a:r>
              <a:rPr lang="lt-LT" dirty="0"/>
              <a:t> </a:t>
            </a:r>
          </a:p>
          <a:p>
            <a:pPr>
              <a:buFont typeface="Times New Roman" pitchFamily="18" charset="0"/>
              <a:buNone/>
            </a:pPr>
            <a:endParaRPr lang="lt-LT" sz="1400" dirty="0"/>
          </a:p>
          <a:p>
            <a:pPr>
              <a:buFont typeface="Times New Roman" pitchFamily="18" charset="0"/>
              <a:buNone/>
            </a:pPr>
            <a:endParaRPr lang="lt-LT" sz="1000" dirty="0">
              <a:solidFill>
                <a:schemeClr val="tx1"/>
              </a:solidFill>
            </a:endParaRPr>
          </a:p>
          <a:p>
            <a:pPr>
              <a:buFont typeface="Times New Roman" pitchFamily="18" charset="0"/>
              <a:buNone/>
            </a:pPr>
            <a:r>
              <a:rPr lang="lt-LT" b="1" dirty="0" smtClean="0">
                <a:solidFill>
                  <a:schemeClr val="tx1"/>
                </a:solidFill>
              </a:rPr>
              <a:t>   </a:t>
            </a:r>
            <a:r>
              <a:rPr lang="lt-LT" b="1" dirty="0" err="1" smtClean="0">
                <a:solidFill>
                  <a:schemeClr val="tx1"/>
                </a:solidFill>
              </a:rPr>
              <a:t>Reconstruction</a:t>
            </a:r>
            <a:r>
              <a:rPr lang="lt-LT" b="1" dirty="0" smtClean="0">
                <a:solidFill>
                  <a:schemeClr val="tx1"/>
                </a:solidFill>
              </a:rPr>
              <a:t> </a:t>
            </a:r>
            <a:r>
              <a:rPr lang="lt-LT" b="1" dirty="0" smtClean="0">
                <a:solidFill>
                  <a:schemeClr val="tx1"/>
                </a:solidFill>
              </a:rPr>
              <a:t>of Rokiskis Manour House buildings and the park, and adjustment to the needs of tourism</a:t>
            </a:r>
            <a:r>
              <a:rPr lang="en-GB" b="1" dirty="0" smtClean="0">
                <a:solidFill>
                  <a:schemeClr val="tx1"/>
                </a:solidFill>
              </a:rPr>
              <a:t>:</a:t>
            </a:r>
            <a:r>
              <a:rPr lang="en-GB" b="1" dirty="0">
                <a:solidFill>
                  <a:schemeClr val="tx1"/>
                </a:solidFill>
              </a:rPr>
              <a:t/>
            </a:r>
            <a:br>
              <a:rPr lang="en-GB" b="1" dirty="0">
                <a:solidFill>
                  <a:schemeClr val="tx1"/>
                </a:solidFill>
              </a:rPr>
            </a:br>
            <a:endParaRPr lang="lt-LT" b="1" dirty="0">
              <a:solidFill>
                <a:schemeClr val="tx1"/>
              </a:solidFill>
            </a:endParaRPr>
          </a:p>
        </p:txBody>
      </p:sp>
      <p:pic>
        <p:nvPicPr>
          <p:cNvPr id="65540" name="Picture 4" descr="Picture 440"/>
          <p:cNvPicPr>
            <a:picLocks noChangeAspect="1" noChangeArrowheads="1"/>
          </p:cNvPicPr>
          <p:nvPr/>
        </p:nvPicPr>
        <p:blipFill>
          <a:blip r:embed="rId2" cstate="print"/>
          <a:srcRect/>
          <a:stretch>
            <a:fillRect/>
          </a:stretch>
        </p:blipFill>
        <p:spPr bwMode="auto">
          <a:xfrm>
            <a:off x="4857752" y="3214686"/>
            <a:ext cx="3455987" cy="244792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ChangeArrowheads="1"/>
          </p:cNvSpPr>
          <p:nvPr/>
        </p:nvSpPr>
        <p:spPr bwMode="auto">
          <a:xfrm>
            <a:off x="179388" y="836613"/>
            <a:ext cx="8274050" cy="376237"/>
          </a:xfrm>
          <a:prstGeom prst="rect">
            <a:avLst/>
          </a:prstGeom>
          <a:noFill/>
          <a:ln w="9525">
            <a:noFill/>
            <a:miter lim="800000"/>
            <a:headEnd/>
            <a:tailEnd/>
          </a:ln>
          <a:effectLst/>
        </p:spPr>
        <p:txBody>
          <a:bodyPr>
            <a:spAutoFit/>
          </a:bodyPr>
          <a:lstStyle/>
          <a:p>
            <a:endParaRPr lang="lt-LT" b="1">
              <a:solidFill>
                <a:srgbClr val="000000"/>
              </a:solidFill>
            </a:endParaRPr>
          </a:p>
        </p:txBody>
      </p:sp>
      <p:sp>
        <p:nvSpPr>
          <p:cNvPr id="66565" name="Rectangle 5"/>
          <p:cNvSpPr>
            <a:spLocks noChangeArrowheads="1"/>
          </p:cNvSpPr>
          <p:nvPr/>
        </p:nvSpPr>
        <p:spPr bwMode="auto">
          <a:xfrm>
            <a:off x="323850" y="476250"/>
            <a:ext cx="8569325" cy="1220655"/>
          </a:xfrm>
          <a:prstGeom prst="rect">
            <a:avLst/>
          </a:prstGeom>
          <a:noFill/>
          <a:ln w="9525">
            <a:noFill/>
            <a:miter lim="800000"/>
            <a:headEnd/>
            <a:tailEnd/>
          </a:ln>
          <a:effectLst/>
        </p:spPr>
        <p:txBody>
          <a:bodyPr>
            <a:spAutoFit/>
          </a:bodyPr>
          <a:lstStyle/>
          <a:p>
            <a:r>
              <a:rPr lang="lt-LT" b="1" dirty="0" smtClean="0">
                <a:solidFill>
                  <a:srgbClr val="000000"/>
                </a:solidFill>
              </a:rPr>
              <a:t>Farm-hand building No.1</a:t>
            </a:r>
            <a:r>
              <a:rPr lang="en-GB" b="1" dirty="0" smtClean="0">
                <a:solidFill>
                  <a:srgbClr val="000000"/>
                </a:solidFill>
              </a:rPr>
              <a:t> </a:t>
            </a:r>
            <a:r>
              <a:rPr lang="en-GB" b="1" dirty="0">
                <a:solidFill>
                  <a:srgbClr val="000000"/>
                </a:solidFill>
              </a:rPr>
              <a:t>(676,28 </a:t>
            </a:r>
            <a:r>
              <a:rPr lang="lt-LT" b="1" dirty="0" smtClean="0">
                <a:solidFill>
                  <a:srgbClr val="000000"/>
                </a:solidFill>
              </a:rPr>
              <a:t>sq</a:t>
            </a:r>
            <a:r>
              <a:rPr lang="en-GB" b="1" dirty="0" smtClean="0">
                <a:solidFill>
                  <a:srgbClr val="000000"/>
                </a:solidFill>
              </a:rPr>
              <a:t>.m</a:t>
            </a:r>
            <a:r>
              <a:rPr lang="en-GB" b="1" dirty="0">
                <a:solidFill>
                  <a:srgbClr val="000000"/>
                </a:solidFill>
              </a:rPr>
              <a:t>) </a:t>
            </a:r>
            <a:r>
              <a:rPr lang="lt-LT" b="1" dirty="0" smtClean="0">
                <a:solidFill>
                  <a:srgbClr val="000000"/>
                </a:solidFill>
              </a:rPr>
              <a:t>reconstruction and adjustment to the center of exhibitions, cultural heritage and education;</a:t>
            </a:r>
            <a:r>
              <a:rPr lang="en-GB" b="1" dirty="0">
                <a:solidFill>
                  <a:srgbClr val="000000"/>
                </a:solidFill>
              </a:rPr>
              <a:t/>
            </a:r>
            <a:br>
              <a:rPr lang="en-GB" b="1" dirty="0">
                <a:solidFill>
                  <a:srgbClr val="000000"/>
                </a:solidFill>
              </a:rPr>
            </a:br>
            <a:endParaRPr lang="lt-LT" sz="2200" b="1" dirty="0">
              <a:solidFill>
                <a:srgbClr val="000000"/>
              </a:solidFill>
            </a:endParaRPr>
          </a:p>
        </p:txBody>
      </p:sp>
      <p:pic>
        <p:nvPicPr>
          <p:cNvPr id="66566" name="Picture 6"/>
          <p:cNvPicPr>
            <a:picLocks noChangeAspect="1" noChangeArrowheads="1"/>
          </p:cNvPicPr>
          <p:nvPr/>
        </p:nvPicPr>
        <p:blipFill>
          <a:blip r:embed="rId2" cstate="print"/>
          <a:srcRect/>
          <a:stretch>
            <a:fillRect/>
          </a:stretch>
        </p:blipFill>
        <p:spPr bwMode="auto">
          <a:xfrm>
            <a:off x="1258888" y="1700213"/>
            <a:ext cx="6985000" cy="467836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ChangeArrowheads="1"/>
          </p:cNvSpPr>
          <p:nvPr/>
        </p:nvSpPr>
        <p:spPr bwMode="auto">
          <a:xfrm>
            <a:off x="250825" y="549275"/>
            <a:ext cx="8569325" cy="1244700"/>
          </a:xfrm>
          <a:prstGeom prst="rect">
            <a:avLst/>
          </a:prstGeom>
          <a:noFill/>
          <a:ln w="9525">
            <a:noFill/>
            <a:miter lim="800000"/>
            <a:headEnd/>
            <a:tailEnd/>
          </a:ln>
          <a:effectLst/>
        </p:spPr>
        <p:txBody>
          <a:bodyPr>
            <a:spAutoFit/>
          </a:bodyPr>
          <a:lstStyle/>
          <a:p>
            <a:r>
              <a:rPr lang="lt-LT" b="1" dirty="0" smtClean="0">
                <a:solidFill>
                  <a:srgbClr val="000000"/>
                </a:solidFill>
              </a:rPr>
              <a:t>Reconstruction</a:t>
            </a:r>
            <a:r>
              <a:rPr lang="lt-LT" b="1" dirty="0">
                <a:solidFill>
                  <a:srgbClr val="000000"/>
                </a:solidFill>
              </a:rPr>
              <a:t> </a:t>
            </a:r>
            <a:r>
              <a:rPr lang="lt-LT" b="1" dirty="0" smtClean="0">
                <a:solidFill>
                  <a:srgbClr val="000000"/>
                </a:solidFill>
              </a:rPr>
              <a:t>of icehouse </a:t>
            </a:r>
            <a:r>
              <a:rPr lang="en-GB" b="1" dirty="0">
                <a:solidFill>
                  <a:srgbClr val="000000"/>
                </a:solidFill>
              </a:rPr>
              <a:t>(38,34 </a:t>
            </a:r>
            <a:r>
              <a:rPr lang="lt-LT" b="1" dirty="0" smtClean="0">
                <a:solidFill>
                  <a:srgbClr val="000000"/>
                </a:solidFill>
              </a:rPr>
              <a:t>sq</a:t>
            </a:r>
            <a:r>
              <a:rPr lang="en-GB" b="1" dirty="0" smtClean="0">
                <a:solidFill>
                  <a:srgbClr val="000000"/>
                </a:solidFill>
              </a:rPr>
              <a:t>.m</a:t>
            </a:r>
            <a:r>
              <a:rPr lang="en-GB" b="1" dirty="0">
                <a:solidFill>
                  <a:srgbClr val="000000"/>
                </a:solidFill>
              </a:rPr>
              <a:t>) </a:t>
            </a:r>
            <a:r>
              <a:rPr lang="lt-LT" b="1" dirty="0" smtClean="0">
                <a:solidFill>
                  <a:srgbClr val="000000"/>
                </a:solidFill>
              </a:rPr>
              <a:t>and adjustment to the exposition of old crafts</a:t>
            </a:r>
            <a:r>
              <a:rPr lang="en-GB" b="1" dirty="0" smtClean="0">
                <a:solidFill>
                  <a:srgbClr val="000000"/>
                </a:solidFill>
              </a:rPr>
              <a:t>;</a:t>
            </a:r>
            <a:endParaRPr lang="lt-LT" b="1" dirty="0">
              <a:solidFill>
                <a:srgbClr val="000000"/>
              </a:solidFill>
            </a:endParaRPr>
          </a:p>
          <a:p>
            <a:r>
              <a:rPr lang="en-GB" b="1" dirty="0">
                <a:solidFill>
                  <a:srgbClr val="000000"/>
                </a:solidFill>
              </a:rPr>
              <a:t/>
            </a:r>
            <a:br>
              <a:rPr lang="en-GB" b="1" dirty="0">
                <a:solidFill>
                  <a:srgbClr val="000000"/>
                </a:solidFill>
              </a:rPr>
            </a:br>
            <a:endParaRPr lang="lt-LT" b="1" dirty="0">
              <a:solidFill>
                <a:srgbClr val="000000"/>
              </a:solidFill>
            </a:endParaRPr>
          </a:p>
        </p:txBody>
      </p:sp>
      <p:pic>
        <p:nvPicPr>
          <p:cNvPr id="67589" name="Picture 5" descr="fota 050"/>
          <p:cNvPicPr>
            <a:picLocks noChangeAspect="1" noChangeArrowheads="1"/>
          </p:cNvPicPr>
          <p:nvPr/>
        </p:nvPicPr>
        <p:blipFill>
          <a:blip r:embed="rId2" cstate="print"/>
          <a:srcRect/>
          <a:stretch>
            <a:fillRect/>
          </a:stretch>
        </p:blipFill>
        <p:spPr bwMode="auto">
          <a:xfrm>
            <a:off x="468313" y="1773238"/>
            <a:ext cx="7775575" cy="48958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ChangeArrowheads="1"/>
          </p:cNvSpPr>
          <p:nvPr/>
        </p:nvSpPr>
        <p:spPr bwMode="auto">
          <a:xfrm>
            <a:off x="250825" y="549275"/>
            <a:ext cx="8642350" cy="668645"/>
          </a:xfrm>
          <a:prstGeom prst="rect">
            <a:avLst/>
          </a:prstGeom>
          <a:noFill/>
          <a:ln w="9525">
            <a:noFill/>
            <a:miter lim="800000"/>
            <a:headEnd/>
            <a:tailEnd/>
          </a:ln>
          <a:effectLst/>
        </p:spPr>
        <p:txBody>
          <a:bodyPr>
            <a:spAutoFit/>
          </a:bodyPr>
          <a:lstStyle/>
          <a:p>
            <a:r>
              <a:rPr lang="lt-LT" b="1" dirty="0" smtClean="0">
                <a:solidFill>
                  <a:srgbClr val="000000"/>
                </a:solidFill>
              </a:rPr>
              <a:t>Reconstruction of orangery </a:t>
            </a:r>
            <a:r>
              <a:rPr lang="en-GB" b="1" dirty="0">
                <a:solidFill>
                  <a:srgbClr val="000000"/>
                </a:solidFill>
              </a:rPr>
              <a:t>(49,56 </a:t>
            </a:r>
            <a:r>
              <a:rPr lang="lt-LT" b="1" dirty="0" smtClean="0">
                <a:solidFill>
                  <a:srgbClr val="000000"/>
                </a:solidFill>
              </a:rPr>
              <a:t>sq</a:t>
            </a:r>
            <a:r>
              <a:rPr lang="en-GB" b="1" dirty="0" smtClean="0">
                <a:solidFill>
                  <a:srgbClr val="000000"/>
                </a:solidFill>
              </a:rPr>
              <a:t>.m</a:t>
            </a:r>
            <a:r>
              <a:rPr lang="en-GB" b="1" dirty="0">
                <a:solidFill>
                  <a:srgbClr val="000000"/>
                </a:solidFill>
              </a:rPr>
              <a:t>) </a:t>
            </a:r>
            <a:r>
              <a:rPr lang="lt-LT" b="1" dirty="0" smtClean="0">
                <a:solidFill>
                  <a:srgbClr val="000000"/>
                </a:solidFill>
              </a:rPr>
              <a:t>and adjustment to exposition of variable greenery and small </a:t>
            </a:r>
            <a:r>
              <a:rPr lang="lt-LT" b="1" dirty="0" err="1" smtClean="0">
                <a:solidFill>
                  <a:srgbClr val="000000"/>
                </a:solidFill>
              </a:rPr>
              <a:t>architecture</a:t>
            </a:r>
            <a:r>
              <a:rPr lang="en-GB" b="1" dirty="0" smtClean="0">
                <a:solidFill>
                  <a:srgbClr val="000000"/>
                </a:solidFill>
              </a:rPr>
              <a:t>;</a:t>
            </a:r>
            <a:endParaRPr lang="lt-LT" b="1" dirty="0">
              <a:solidFill>
                <a:srgbClr val="000000"/>
              </a:solidFill>
            </a:endParaRPr>
          </a:p>
        </p:txBody>
      </p:sp>
      <p:pic>
        <p:nvPicPr>
          <p:cNvPr id="68614" name="Picture 6" descr="fota 074"/>
          <p:cNvPicPr>
            <a:picLocks noChangeAspect="1" noChangeArrowheads="1"/>
          </p:cNvPicPr>
          <p:nvPr/>
        </p:nvPicPr>
        <p:blipFill>
          <a:blip r:embed="rId2" cstate="print"/>
          <a:srcRect/>
          <a:stretch>
            <a:fillRect/>
          </a:stretch>
        </p:blipFill>
        <p:spPr bwMode="auto">
          <a:xfrm>
            <a:off x="755650" y="1700213"/>
            <a:ext cx="7848600" cy="489743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ChangeArrowheads="1"/>
          </p:cNvSpPr>
          <p:nvPr/>
        </p:nvSpPr>
        <p:spPr bwMode="auto">
          <a:xfrm>
            <a:off x="323850" y="333375"/>
            <a:ext cx="8569325" cy="794064"/>
          </a:xfrm>
          <a:prstGeom prst="rect">
            <a:avLst/>
          </a:prstGeom>
          <a:noFill/>
          <a:ln w="9525">
            <a:noFill/>
            <a:miter lim="800000"/>
            <a:headEnd/>
            <a:tailEnd/>
          </a:ln>
          <a:effectLst/>
        </p:spPr>
        <p:txBody>
          <a:bodyPr>
            <a:spAutoFit/>
          </a:bodyPr>
          <a:lstStyle/>
          <a:p>
            <a:pPr>
              <a:lnSpc>
                <a:spcPct val="95000"/>
              </a:lnSpc>
              <a:spcBef>
                <a:spcPts val="800"/>
              </a:spcBef>
            </a:pPr>
            <a:r>
              <a:rPr lang="lt-LT" b="1" dirty="0" smtClean="0">
                <a:solidFill>
                  <a:srgbClr val="000000"/>
                </a:solidFill>
              </a:rPr>
              <a:t>Reconstruction of housekeeper building </a:t>
            </a:r>
            <a:r>
              <a:rPr lang="en-GB" b="1" dirty="0" smtClean="0">
                <a:solidFill>
                  <a:srgbClr val="000000"/>
                </a:solidFill>
              </a:rPr>
              <a:t>(501,86 </a:t>
            </a:r>
            <a:r>
              <a:rPr lang="lt-LT" b="1" dirty="0" smtClean="0">
                <a:solidFill>
                  <a:srgbClr val="000000"/>
                </a:solidFill>
              </a:rPr>
              <a:t>sq</a:t>
            </a:r>
            <a:r>
              <a:rPr lang="en-GB" b="1" dirty="0" smtClean="0">
                <a:solidFill>
                  <a:srgbClr val="000000"/>
                </a:solidFill>
              </a:rPr>
              <a:t>.m</a:t>
            </a:r>
            <a:r>
              <a:rPr lang="en-GB" b="1" dirty="0">
                <a:solidFill>
                  <a:srgbClr val="000000"/>
                </a:solidFill>
              </a:rPr>
              <a:t>) </a:t>
            </a:r>
            <a:r>
              <a:rPr lang="lt-LT" b="1" dirty="0" smtClean="0">
                <a:solidFill>
                  <a:srgbClr val="000000"/>
                </a:solidFill>
              </a:rPr>
              <a:t>and adjustment to the </a:t>
            </a:r>
            <a:r>
              <a:rPr lang="lt-LT" b="1" dirty="0" err="1" smtClean="0">
                <a:solidFill>
                  <a:srgbClr val="000000"/>
                </a:solidFill>
              </a:rPr>
              <a:t>hotel</a:t>
            </a:r>
            <a:r>
              <a:rPr lang="en-GB" b="1" dirty="0" smtClean="0">
                <a:solidFill>
                  <a:srgbClr val="000000"/>
                </a:solidFill>
              </a:rPr>
              <a:t>;</a:t>
            </a:r>
            <a:endParaRPr lang="lt-LT" b="1" dirty="0">
              <a:solidFill>
                <a:srgbClr val="000000"/>
              </a:solidFill>
            </a:endParaRPr>
          </a:p>
        </p:txBody>
      </p:sp>
      <p:pic>
        <p:nvPicPr>
          <p:cNvPr id="69638" name="Picture 6" descr="ukved namas"/>
          <p:cNvPicPr>
            <a:picLocks noChangeAspect="1" noChangeArrowheads="1"/>
          </p:cNvPicPr>
          <p:nvPr/>
        </p:nvPicPr>
        <p:blipFill>
          <a:blip r:embed="rId2" cstate="print"/>
          <a:srcRect/>
          <a:stretch>
            <a:fillRect/>
          </a:stretch>
        </p:blipFill>
        <p:spPr bwMode="auto">
          <a:xfrm>
            <a:off x="539750" y="1700213"/>
            <a:ext cx="7993063" cy="496887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ChangeArrowheads="1"/>
          </p:cNvSpPr>
          <p:nvPr/>
        </p:nvSpPr>
        <p:spPr bwMode="auto">
          <a:xfrm>
            <a:off x="250825" y="260350"/>
            <a:ext cx="8642350" cy="668645"/>
          </a:xfrm>
          <a:prstGeom prst="rect">
            <a:avLst/>
          </a:prstGeom>
          <a:noFill/>
          <a:ln w="9525">
            <a:noFill/>
            <a:miter lim="800000"/>
            <a:headEnd/>
            <a:tailEnd/>
          </a:ln>
          <a:effectLst/>
        </p:spPr>
        <p:txBody>
          <a:bodyPr>
            <a:spAutoFit/>
          </a:bodyPr>
          <a:lstStyle/>
          <a:p>
            <a:r>
              <a:rPr lang="lt-LT" b="1" dirty="0" smtClean="0">
                <a:solidFill>
                  <a:srgbClr val="000000"/>
                </a:solidFill>
              </a:rPr>
              <a:t>Reconstruction of the barn</a:t>
            </a:r>
            <a:r>
              <a:rPr lang="en-GB" b="1" dirty="0" smtClean="0">
                <a:solidFill>
                  <a:srgbClr val="000000"/>
                </a:solidFill>
              </a:rPr>
              <a:t> </a:t>
            </a:r>
            <a:r>
              <a:rPr lang="en-GB" b="1" dirty="0">
                <a:solidFill>
                  <a:srgbClr val="000000"/>
                </a:solidFill>
              </a:rPr>
              <a:t>(216,34 </a:t>
            </a:r>
            <a:r>
              <a:rPr lang="lt-LT" b="1" dirty="0" smtClean="0">
                <a:solidFill>
                  <a:srgbClr val="000000"/>
                </a:solidFill>
              </a:rPr>
              <a:t>sq</a:t>
            </a:r>
            <a:r>
              <a:rPr lang="en-GB" b="1" dirty="0" smtClean="0">
                <a:solidFill>
                  <a:srgbClr val="000000"/>
                </a:solidFill>
              </a:rPr>
              <a:t>.m</a:t>
            </a:r>
            <a:r>
              <a:rPr lang="en-GB" b="1" dirty="0">
                <a:solidFill>
                  <a:srgbClr val="000000"/>
                </a:solidFill>
              </a:rPr>
              <a:t>) </a:t>
            </a:r>
            <a:r>
              <a:rPr lang="lt-LT" b="1" dirty="0" smtClean="0">
                <a:solidFill>
                  <a:srgbClr val="000000"/>
                </a:solidFill>
              </a:rPr>
              <a:t>and adjustment to theatre, exposition of old </a:t>
            </a:r>
            <a:r>
              <a:rPr lang="lt-LT" b="1" dirty="0" err="1" smtClean="0">
                <a:solidFill>
                  <a:srgbClr val="000000"/>
                </a:solidFill>
              </a:rPr>
              <a:t>crafts</a:t>
            </a:r>
            <a:r>
              <a:rPr lang="en-GB" b="1" dirty="0" smtClean="0">
                <a:solidFill>
                  <a:srgbClr val="000000"/>
                </a:solidFill>
              </a:rPr>
              <a:t>.</a:t>
            </a:r>
            <a:endParaRPr lang="lt-LT" b="1" dirty="0">
              <a:solidFill>
                <a:srgbClr val="000000"/>
              </a:solidFill>
            </a:endParaRPr>
          </a:p>
        </p:txBody>
      </p:sp>
      <p:pic>
        <p:nvPicPr>
          <p:cNvPr id="70661" name="Picture 5" descr="svirnas"/>
          <p:cNvPicPr>
            <a:picLocks noChangeAspect="1" noChangeArrowheads="1"/>
          </p:cNvPicPr>
          <p:nvPr/>
        </p:nvPicPr>
        <p:blipFill>
          <a:blip r:embed="rId2" cstate="print"/>
          <a:srcRect/>
          <a:stretch>
            <a:fillRect/>
          </a:stretch>
        </p:blipFill>
        <p:spPr bwMode="auto">
          <a:xfrm>
            <a:off x="1835150" y="1125538"/>
            <a:ext cx="5761038" cy="554355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323850" y="260350"/>
            <a:ext cx="8569325" cy="1439863"/>
          </a:xfrm>
          <a:ln/>
        </p:spPr>
        <p:txBody>
          <a:bodyPr lIns="0" tIns="0" rIns="0" bIns="0"/>
          <a:lstStyle/>
          <a:p>
            <a:pPr>
              <a:lnSpc>
                <a:spcPct val="95000"/>
              </a:lnSpc>
              <a:buFont typeface="Times New Roman" pitchFamily="18" charset="0"/>
              <a:buNone/>
            </a:pPr>
            <a:r>
              <a:rPr lang="lt-LT" sz="2400" b="1" dirty="0" smtClean="0">
                <a:cs typeface="Times New Roman" pitchFamily="18" charset="0"/>
              </a:rPr>
              <a:t>Reconstruction of cellars and adjustment to exposition of ceramics, pottery, educational room of lively </a:t>
            </a:r>
            <a:r>
              <a:rPr lang="lt-LT" sz="2400" b="1" dirty="0" err="1" smtClean="0">
                <a:cs typeface="Times New Roman" pitchFamily="18" charset="0"/>
              </a:rPr>
              <a:t>crafts</a:t>
            </a:r>
            <a:r>
              <a:rPr lang="en-GB" sz="3500" b="1" dirty="0" smtClean="0"/>
              <a:t>;</a:t>
            </a:r>
            <a:endParaRPr lang="lt-LT" sz="3500" b="1" dirty="0"/>
          </a:p>
        </p:txBody>
      </p:sp>
      <p:pic>
        <p:nvPicPr>
          <p:cNvPr id="11269" name="Picture 5" descr="DSC03781"/>
          <p:cNvPicPr>
            <a:picLocks noChangeAspect="1" noChangeArrowheads="1"/>
          </p:cNvPicPr>
          <p:nvPr/>
        </p:nvPicPr>
        <p:blipFill>
          <a:blip r:embed="rId3" cstate="print"/>
          <a:srcRect/>
          <a:stretch>
            <a:fillRect/>
          </a:stretch>
        </p:blipFill>
        <p:spPr bwMode="auto">
          <a:xfrm>
            <a:off x="539750" y="1557338"/>
            <a:ext cx="8064500" cy="511175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Lucida Sans Unicode"/>
      </a:majorFont>
      <a:minorFont>
        <a:latin typeface="Times New Roman"/>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78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cs typeface="Lucida Sans Unicode"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78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cs typeface="Lucida Sans Unicode"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1011</TotalTime>
  <Words>356</Words>
  <Application>Microsoft Office PowerPoint</Application>
  <PresentationFormat>Demonstracija ekrane (4:3)</PresentationFormat>
  <Paragraphs>29</Paragraphs>
  <Slides>12</Slides>
  <Notes>3</Notes>
  <HiddenSlides>0</HiddenSlides>
  <MMClips>0</MMClips>
  <ScaleCrop>false</ScaleCrop>
  <HeadingPairs>
    <vt:vector size="4" baseType="variant">
      <vt:variant>
        <vt:lpstr>Tema</vt:lpstr>
      </vt:variant>
      <vt:variant>
        <vt:i4>1</vt:i4>
      </vt:variant>
      <vt:variant>
        <vt:lpstr>Skaidrių pavadinimai</vt:lpstr>
      </vt:variant>
      <vt:variant>
        <vt:i4>12</vt:i4>
      </vt:variant>
    </vt:vector>
  </HeadingPairs>
  <TitlesOfParts>
    <vt:vector size="13" baseType="lpstr">
      <vt:lpstr>Default Design</vt:lpstr>
      <vt:lpstr> Project “Adjustment of Rokiskis Manour House to the needs of tourism”. Total value-7,2 million Eur.</vt:lpstr>
      <vt:lpstr>Project objectives:</vt:lpstr>
      <vt:lpstr> Project activities: </vt:lpstr>
      <vt:lpstr>Skaidrė 4</vt:lpstr>
      <vt:lpstr>Skaidrė 5</vt:lpstr>
      <vt:lpstr>Skaidrė 6</vt:lpstr>
      <vt:lpstr>Skaidrė 7</vt:lpstr>
      <vt:lpstr>Skaidrė 8</vt:lpstr>
      <vt:lpstr>Skaidrė 9</vt:lpstr>
      <vt:lpstr>Skaidrė 10</vt:lpstr>
      <vt:lpstr>Skaidrė 11</vt:lpstr>
      <vt:lpstr>Skaidrė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Vilma</cp:lastModifiedBy>
  <cp:revision>47</cp:revision>
  <dcterms:modified xsi:type="dcterms:W3CDTF">2015-07-16T11:30:54Z</dcterms:modified>
</cp:coreProperties>
</file>